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ms-powerpoint.presentation.macroEnabled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0"/>
  </p:notesMasterIdLst>
  <p:handoutMasterIdLst>
    <p:handoutMasterId r:id="rId11"/>
  </p:handoutMasterIdLst>
  <p:sldIdLst>
    <p:sldId id="256" r:id="rId5"/>
    <p:sldId id="260" r:id="rId6"/>
    <p:sldId id="261" r:id="rId7"/>
    <p:sldId id="264" r:id="rId8"/>
    <p:sldId id="265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7" orient="horz" pos="2500" userDrawn="1">
          <p15:clr>
            <a:srgbClr val="A4A3A4"/>
          </p15:clr>
        </p15:guide>
        <p15:guide id="8" pos="495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1E4"/>
    <a:srgbClr val="B8D3E8"/>
    <a:srgbClr val="197DCE"/>
    <a:srgbClr val="BC7FBB"/>
    <a:srgbClr val="7FC6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84E427A-3D55-4303-BF80-6455036E1DE7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291" autoAdjust="0"/>
  </p:normalViewPr>
  <p:slideViewPr>
    <p:cSldViewPr snapToGrid="0" showGuides="1">
      <p:cViewPr varScale="1">
        <p:scale>
          <a:sx n="88" d="100"/>
          <a:sy n="88" d="100"/>
        </p:scale>
        <p:origin x="494" y="62"/>
      </p:cViewPr>
      <p:guideLst>
        <p:guide pos="3840"/>
        <p:guide orient="horz" pos="2500"/>
        <p:guide pos="495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8" d="100"/>
          <a:sy n="58" d="100"/>
        </p:scale>
        <p:origin x="2965" y="4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08B8B31-1CFE-4A78-A796-40061C1B298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F5D168-A009-4B34-B08F-277E0D6ABD9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D47A4C-1800-412B-9042-C93F1924AECC}" type="datetimeFigureOut">
              <a:rPr lang="en-US" smtClean="0"/>
              <a:t>5/11/2020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0C826E-30C5-4DD2-97CD-F700F8EBBFC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1BE32A-EDDE-428D-8FA7-84F681D978C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81FD62-43B6-432F-96E1-BCDE3916E1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3833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00EB3D-2307-4317-8A1D-B47FA45245F0}" type="datetimeFigureOut">
              <a:rPr lang="en-US" noProof="0" smtClean="0"/>
              <a:t>5/11/2020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D78A92-0141-4330-8F3E-FAADFAC23844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48887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D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 descr="View of a mountain range">
            <a:extLst>
              <a:ext uri="{FF2B5EF4-FFF2-40B4-BE49-F238E27FC236}">
                <a16:creationId xmlns:a16="http://schemas.microsoft.com/office/drawing/2014/main" id="{1DAC5403-E1D0-4032-A9FE-410B2982643C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846C517-01CF-4924-81A5-DAD4CE0BFA6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70000"/>
                </a:schemeClr>
              </a:gs>
              <a:gs pos="100000">
                <a:schemeClr val="accent3">
                  <a:alpha val="7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21" name="Text Placeholder 26">
            <a:extLst>
              <a:ext uri="{FF2B5EF4-FFF2-40B4-BE49-F238E27FC236}">
                <a16:creationId xmlns:a16="http://schemas.microsoft.com/office/drawing/2014/main" id="{E013E669-E15F-4096-81CC-6637C4A9F9E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912235" y="1680191"/>
            <a:ext cx="4367531" cy="324417"/>
          </a:xfrm>
        </p:spPr>
        <p:txBody>
          <a:bodyPr>
            <a:noAutofit/>
          </a:bodyPr>
          <a:lstStyle>
            <a:lvl1pPr marL="0" indent="0" algn="ctr">
              <a:buNone/>
              <a:defRPr sz="2000" b="1" i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noProof="0"/>
              <a:t>20XX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9AD403-A15F-4A2F-B050-AB874136E7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7021" y="2107415"/>
            <a:ext cx="10117959" cy="2281355"/>
          </a:xfrm>
        </p:spPr>
        <p:txBody>
          <a:bodyPr>
            <a:noAutofit/>
          </a:bodyPr>
          <a:lstStyle>
            <a:lvl1pPr algn="ctr">
              <a:defRPr sz="8000" b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23" name="Text Placeholder 26">
            <a:extLst>
              <a:ext uri="{FF2B5EF4-FFF2-40B4-BE49-F238E27FC236}">
                <a16:creationId xmlns:a16="http://schemas.microsoft.com/office/drawing/2014/main" id="{5BB088E3-63C1-423F-A939-150B8E1F87A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912235" y="1333943"/>
            <a:ext cx="4367531" cy="324417"/>
          </a:xfrm>
        </p:spPr>
        <p:txBody>
          <a:bodyPr>
            <a:noAutofit/>
          </a:bodyPr>
          <a:lstStyle>
            <a:lvl1pPr marL="0" indent="0" algn="ctr">
              <a:buNone/>
              <a:defRPr sz="2300" b="0" i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noProof="0"/>
              <a:t>Month</a:t>
            </a:r>
          </a:p>
        </p:txBody>
      </p:sp>
      <p:sp>
        <p:nvSpPr>
          <p:cNvPr id="36" name="Text Placeholder 14">
            <a:extLst>
              <a:ext uri="{FF2B5EF4-FFF2-40B4-BE49-F238E27FC236}">
                <a16:creationId xmlns:a16="http://schemas.microsoft.com/office/drawing/2014/main" id="{2A3D73F7-77EC-4576-B541-20C032F462DC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1050857" y="4720037"/>
            <a:ext cx="10090287" cy="1101897"/>
          </a:xfrm>
        </p:spPr>
        <p:txBody>
          <a:bodyPr>
            <a:noAutofit/>
          </a:bodyPr>
          <a:lstStyle>
            <a:lvl1pPr marL="0" indent="0" algn="ctr">
              <a:buNone/>
              <a:defRPr sz="3500" b="0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Tagline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691BBC0-FAFE-4A57-9925-6182B74C4C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4879848" y="4453465"/>
            <a:ext cx="2432304" cy="64008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66819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 descr="View of a lake and mountain range">
            <a:extLst>
              <a:ext uri="{FF2B5EF4-FFF2-40B4-BE49-F238E27FC236}">
                <a16:creationId xmlns:a16="http://schemas.microsoft.com/office/drawing/2014/main" id="{1DAC5403-E1D0-4032-A9FE-410B2982643C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846C517-01CF-4924-81A5-DAD4CE0BFA6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99000">
                <a:schemeClr val="accent3">
                  <a:alpha val="8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6" name="Text Placeholder 26">
            <a:extLst>
              <a:ext uri="{FF2B5EF4-FFF2-40B4-BE49-F238E27FC236}">
                <a16:creationId xmlns:a16="http://schemas.microsoft.com/office/drawing/2014/main" id="{82190F1B-1701-4806-870F-8FC7F32FE4A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912235" y="4222968"/>
            <a:ext cx="4367531" cy="474519"/>
          </a:xfrm>
        </p:spPr>
        <p:txBody>
          <a:bodyPr>
            <a:noAutofit/>
          </a:bodyPr>
          <a:lstStyle>
            <a:lvl1pPr marL="0" indent="0" algn="ctr">
              <a:buNone/>
              <a:defRPr sz="3500" b="0" i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noProof="0"/>
              <a:t>+7 678-555-0128</a:t>
            </a:r>
          </a:p>
        </p:txBody>
      </p:sp>
      <p:sp>
        <p:nvSpPr>
          <p:cNvPr id="18" name="Text Placeholder 26">
            <a:extLst>
              <a:ext uri="{FF2B5EF4-FFF2-40B4-BE49-F238E27FC236}">
                <a16:creationId xmlns:a16="http://schemas.microsoft.com/office/drawing/2014/main" id="{972B7F81-5409-42D9-B44C-88D9CBD9BAD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912235" y="3927698"/>
            <a:ext cx="4367531" cy="288000"/>
          </a:xfrm>
        </p:spPr>
        <p:txBody>
          <a:bodyPr>
            <a:noAutofit/>
          </a:bodyPr>
          <a:lstStyle>
            <a:lvl1pPr marL="0" indent="0" algn="ctr">
              <a:buNone/>
              <a:defRPr sz="2000" b="0" i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noProof="0"/>
              <a:t>Phone</a:t>
            </a: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FAA54554-5CE2-43AD-979D-F095482C49A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50857" y="2655074"/>
            <a:ext cx="10090287" cy="606659"/>
          </a:xfrm>
        </p:spPr>
        <p:txBody>
          <a:bodyPr>
            <a:noAutofit/>
          </a:bodyPr>
          <a:lstStyle>
            <a:lvl1pPr marL="0" indent="0" algn="ctr">
              <a:buNone/>
              <a:defRPr sz="3500" b="0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/>
              <a:t>Alexander Martensson</a:t>
            </a:r>
          </a:p>
        </p:txBody>
      </p:sp>
      <p:sp>
        <p:nvSpPr>
          <p:cNvPr id="20" name="Text Placeholder 26">
            <a:extLst>
              <a:ext uri="{FF2B5EF4-FFF2-40B4-BE49-F238E27FC236}">
                <a16:creationId xmlns:a16="http://schemas.microsoft.com/office/drawing/2014/main" id="{A1D8F0C1-128A-435B-8585-F0B32496EC7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135722" y="5230723"/>
            <a:ext cx="5920556" cy="474519"/>
          </a:xfrm>
        </p:spPr>
        <p:txBody>
          <a:bodyPr>
            <a:noAutofit/>
          </a:bodyPr>
          <a:lstStyle>
            <a:lvl1pPr marL="0" indent="0" algn="ctr">
              <a:buNone/>
              <a:defRPr sz="3500" b="0" i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noProof="0"/>
              <a:t>martensson@example.com</a:t>
            </a:r>
          </a:p>
        </p:txBody>
      </p:sp>
      <p:sp>
        <p:nvSpPr>
          <p:cNvPr id="22" name="Text Placeholder 26">
            <a:extLst>
              <a:ext uri="{FF2B5EF4-FFF2-40B4-BE49-F238E27FC236}">
                <a16:creationId xmlns:a16="http://schemas.microsoft.com/office/drawing/2014/main" id="{90B48E8B-E525-4852-9167-5281C64B1C3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912235" y="4929014"/>
            <a:ext cx="4367531" cy="288000"/>
          </a:xfrm>
        </p:spPr>
        <p:txBody>
          <a:bodyPr>
            <a:noAutofit/>
          </a:bodyPr>
          <a:lstStyle>
            <a:lvl1pPr marL="0" indent="0" algn="ctr">
              <a:buNone/>
              <a:defRPr sz="2000" b="0" i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noProof="0"/>
              <a:t>Email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0C5EB90F-1ADD-412B-9044-2CC607B786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0856" y="993494"/>
            <a:ext cx="10104124" cy="1517356"/>
          </a:xfrm>
        </p:spPr>
        <p:txBody>
          <a:bodyPr>
            <a:noAutofit/>
          </a:bodyPr>
          <a:lstStyle>
            <a:lvl1pPr algn="ctr">
              <a:defRPr sz="8000" b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THANK YOU!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40A1271-E1E7-40AB-9552-9B42495440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3156204" y="2421953"/>
            <a:ext cx="5879592" cy="64008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71178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 descr="View of a mountain range">
            <a:extLst>
              <a:ext uri="{FF2B5EF4-FFF2-40B4-BE49-F238E27FC236}">
                <a16:creationId xmlns:a16="http://schemas.microsoft.com/office/drawing/2014/main" id="{1DAC5403-E1D0-4032-A9FE-410B2982643C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846C517-01CF-4924-81A5-DAD4CE0BFA6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70000"/>
                </a:schemeClr>
              </a:gs>
              <a:gs pos="100000">
                <a:schemeClr val="accent3">
                  <a:alpha val="7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9AD403-A15F-4A2F-B050-AB874136E7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7021" y="2107415"/>
            <a:ext cx="10117959" cy="2281355"/>
          </a:xfrm>
        </p:spPr>
        <p:txBody>
          <a:bodyPr>
            <a:noAutofit/>
          </a:bodyPr>
          <a:lstStyle>
            <a:lvl1pPr algn="ctr">
              <a:defRPr sz="8000" b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691BBC0-FAFE-4A57-9925-6182B74C4C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4879848" y="4453465"/>
            <a:ext cx="2432304" cy="64008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08214E67-DE9D-42F7-B713-798383BBD1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37021" y="4720036"/>
            <a:ext cx="10117959" cy="1101898"/>
          </a:xfr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buNone/>
              <a:defRPr lang="en-US" sz="3500" b="0" i="0" dirty="0">
                <a:solidFill>
                  <a:schemeClr val="bg2"/>
                </a:solidFill>
              </a:defRPr>
            </a:lvl1pPr>
          </a:lstStyle>
          <a:p>
            <a:pPr marL="228600" lvl="0" indent="-228600" algn="ctr"/>
            <a:r>
              <a:rPr lang="en-US" noProof="0" smtClean="0"/>
              <a:t>Click to edit Master subtitle style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0385532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 descr="View of a lake and mountain range">
            <a:extLst>
              <a:ext uri="{FF2B5EF4-FFF2-40B4-BE49-F238E27FC236}">
                <a16:creationId xmlns:a16="http://schemas.microsoft.com/office/drawing/2014/main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4F3F28-2A24-40B5-AC8C-5A53DC799A9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29539" y="128016"/>
            <a:ext cx="11932919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5BAC97E-3C4E-4D04-8A57-DC61E07CB8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7822F33-D675-4E6C-BD09-D9C78365BB4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915026" y="1747488"/>
            <a:ext cx="442800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01B00995-C0FC-4EC6-A9B0-828FB28FC47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51A54DF2-9EE6-43F7-A586-88CA6C624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3351147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 descr="View of a lake and mountain range">
            <a:extLst>
              <a:ext uri="{FF2B5EF4-FFF2-40B4-BE49-F238E27FC236}">
                <a16:creationId xmlns:a16="http://schemas.microsoft.com/office/drawing/2014/main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4F3F28-2A24-40B5-AC8C-5A53DC799A9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29539" y="128016"/>
            <a:ext cx="11932919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5BAC97E-3C4E-4D04-8A57-DC61E07CB8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7822F33-D675-4E6C-BD09-D9C78365BB4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915026" y="1747488"/>
            <a:ext cx="442800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51A54DF2-9EE6-43F7-A586-88CA6C624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122F4F2-F130-4DBE-B244-1D59BBE5CD9D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D4CE5575-876A-4335-83ED-6B346DA1B4D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250358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 descr="View of a lake and mountain range">
            <a:extLst>
              <a:ext uri="{FF2B5EF4-FFF2-40B4-BE49-F238E27FC236}">
                <a16:creationId xmlns:a16="http://schemas.microsoft.com/office/drawing/2014/main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4F3F28-2A24-40B5-AC8C-5A53DC799A9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29539" y="128016"/>
            <a:ext cx="11932919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5BAC97E-3C4E-4D04-8A57-DC61E07CB8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7822F33-D675-4E6C-BD09-D9C78365BB4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915026" y="1747488"/>
            <a:ext cx="442800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51A54DF2-9EE6-43F7-A586-88CA6C624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1F82F6E-10E8-4A58-9655-E18D14D7901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840863"/>
            <a:ext cx="5157787" cy="664211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C2F6C18E-5BCB-42EF-9310-5BD6E011DF2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9BA2923F-D123-40C6-A193-B86D683D5B51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840863"/>
            <a:ext cx="5183188" cy="6642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8305C175-94AC-44DD-9321-0A8DBDF22DA9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59988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 descr="View of a lake and mountain range">
            <a:extLst>
              <a:ext uri="{FF2B5EF4-FFF2-40B4-BE49-F238E27FC236}">
                <a16:creationId xmlns:a16="http://schemas.microsoft.com/office/drawing/2014/main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4F3F28-2A24-40B5-AC8C-5A53DC799A9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29539" y="128016"/>
            <a:ext cx="11932919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5BAC97E-3C4E-4D04-8A57-DC61E07CB8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7822F33-D675-4E6C-BD09-D9C78365BB4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915026" y="2105709"/>
            <a:ext cx="374904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C3E675-6E45-4A81-AEA3-D36388222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1E4B599D-7641-40C1-8DAE-110A36403CF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177592"/>
            <a:ext cx="3932237" cy="3691396"/>
          </a:xfrm>
        </p:spPr>
        <p:txBody>
          <a:bodyPr/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09FEF38-E3A7-4527-97CB-AF528BAEBA8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0012" y="457200"/>
            <a:ext cx="6172200" cy="5408613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279474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 descr="View of a lake and mountain range">
            <a:extLst>
              <a:ext uri="{FF2B5EF4-FFF2-40B4-BE49-F238E27FC236}">
                <a16:creationId xmlns:a16="http://schemas.microsoft.com/office/drawing/2014/main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4F3F28-2A24-40B5-AC8C-5A53DC799A9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29539" y="128016"/>
            <a:ext cx="11932919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5BAC97E-3C4E-4D04-8A57-DC61E07CB8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7822F33-D675-4E6C-BD09-D9C78365BB4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915026" y="2105709"/>
            <a:ext cx="374904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C3E675-6E45-4A81-AEA3-D36388222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1E4B599D-7641-40C1-8DAE-110A36403CF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177592"/>
            <a:ext cx="3932237" cy="3691396"/>
          </a:xfrm>
        </p:spPr>
        <p:txBody>
          <a:bodyPr/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1B69B4CE-EB2F-46CF-9A80-64E44E5E95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 anchor="ctr"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98307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Unpaved road lined with trees, mountain side drive">
            <a:extLst>
              <a:ext uri="{FF2B5EF4-FFF2-40B4-BE49-F238E27FC236}">
                <a16:creationId xmlns:a16="http://schemas.microsoft.com/office/drawing/2014/main" id="{EC40FB52-44A8-43D1-8B33-F4E55A83AC38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4ACA68-1C2C-4C4D-9CB4-1C8BF3E03F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99000">
                <a:schemeClr val="accent3">
                  <a:alpha val="8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A140A0-8435-451E-9A8E-9C33B97E1B1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DD90A-F598-4982-8244-00A2189F77B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6E88236-C248-4008-9619-75BCE6D3401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D3F74C5-9ADD-4AE3-BCA5-88726CC2A1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4312920" y="1667974"/>
            <a:ext cx="356616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2B3756-19E0-4B2F-B1D5-7664E0B38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4183200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Unpaved road lined with trees, mountain side drive">
            <a:extLst>
              <a:ext uri="{FF2B5EF4-FFF2-40B4-BE49-F238E27FC236}">
                <a16:creationId xmlns:a16="http://schemas.microsoft.com/office/drawing/2014/main" id="{EC40FB52-44A8-43D1-8B33-F4E55A83AC38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4ACA68-1C2C-4C4D-9CB4-1C8BF3E03F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99000">
                <a:schemeClr val="accent3">
                  <a:alpha val="8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A140A0-8435-451E-9A8E-9C33B97E1B1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DD90A-F598-4982-8244-00A2189F77B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6E88236-C248-4008-9619-75BCE6D3401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263062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n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64ACA68-1C2C-4C4D-9CB4-1C8BF3E03F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10C334-F1CE-4CEF-ADC6-D1BADB9947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7629"/>
            <a:ext cx="10515600" cy="1325563"/>
          </a:xfrm>
        </p:spPr>
        <p:txBody>
          <a:bodyPr lIns="0" rIns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HOW TO USE THIS TEMPLATE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D3F74C5-9ADD-4AE3-BCA5-88726CC2A1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2017776" y="1667974"/>
            <a:ext cx="8156448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31" name="Text Placeholder 21">
            <a:extLst>
              <a:ext uri="{FF2B5EF4-FFF2-40B4-BE49-F238E27FC236}">
                <a16:creationId xmlns:a16="http://schemas.microsoft.com/office/drawing/2014/main" id="{10000CCD-6AFF-4E65-8858-5502306E581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5578" y="1960171"/>
            <a:ext cx="882686" cy="10922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80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32" name="Text Placeholder 24">
            <a:extLst>
              <a:ext uri="{FF2B5EF4-FFF2-40B4-BE49-F238E27FC236}">
                <a16:creationId xmlns:a16="http://schemas.microsoft.com/office/drawing/2014/main" id="{D5D777E5-98F6-416A-8D23-3399269D85C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42535" y="1984171"/>
            <a:ext cx="3103110" cy="103235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30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3" name="Text Placeholder 21">
            <a:extLst>
              <a:ext uri="{FF2B5EF4-FFF2-40B4-BE49-F238E27FC236}">
                <a16:creationId xmlns:a16="http://schemas.microsoft.com/office/drawing/2014/main" id="{C979BADF-99B5-4C91-AAE5-FC2C4DBEDE2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20642" y="1960171"/>
            <a:ext cx="882686" cy="10922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80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2</a:t>
            </a:r>
          </a:p>
        </p:txBody>
      </p:sp>
      <p:sp>
        <p:nvSpPr>
          <p:cNvPr id="34" name="Text Placeholder 24">
            <a:extLst>
              <a:ext uri="{FF2B5EF4-FFF2-40B4-BE49-F238E27FC236}">
                <a16:creationId xmlns:a16="http://schemas.microsoft.com/office/drawing/2014/main" id="{6706F6A2-1599-4D73-9288-3ECEACDDCAE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77939" y="1984171"/>
            <a:ext cx="2243918" cy="103235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30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5" name="Text Placeholder 21">
            <a:extLst>
              <a:ext uri="{FF2B5EF4-FFF2-40B4-BE49-F238E27FC236}">
                <a16:creationId xmlns:a16="http://schemas.microsoft.com/office/drawing/2014/main" id="{BAE5E245-1702-4722-895D-0808BB0A868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06755" y="1977950"/>
            <a:ext cx="882686" cy="10922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80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3</a:t>
            </a:r>
          </a:p>
        </p:txBody>
      </p:sp>
      <p:sp>
        <p:nvSpPr>
          <p:cNvPr id="36" name="Text Placeholder 24">
            <a:extLst>
              <a:ext uri="{FF2B5EF4-FFF2-40B4-BE49-F238E27FC236}">
                <a16:creationId xmlns:a16="http://schemas.microsoft.com/office/drawing/2014/main" id="{3701E665-3CED-413C-BAC6-CE003B1494E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564052" y="2001950"/>
            <a:ext cx="2959116" cy="103235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30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7" name="Text Placeholder 24">
            <a:extLst>
              <a:ext uri="{FF2B5EF4-FFF2-40B4-BE49-F238E27FC236}">
                <a16:creationId xmlns:a16="http://schemas.microsoft.com/office/drawing/2014/main" id="{E01406B4-D44B-4D1E-91F3-D87541EAD4C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20059" y="310399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8" name="Text Placeholder 24">
            <a:extLst>
              <a:ext uri="{FF2B5EF4-FFF2-40B4-BE49-F238E27FC236}">
                <a16:creationId xmlns:a16="http://schemas.microsoft.com/office/drawing/2014/main" id="{9AAD5CF9-9A59-4C5F-8C29-B92AD601211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718684" y="310399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9" name="Text Placeholder 24">
            <a:extLst>
              <a:ext uri="{FF2B5EF4-FFF2-40B4-BE49-F238E27FC236}">
                <a16:creationId xmlns:a16="http://schemas.microsoft.com/office/drawing/2014/main" id="{C6725172-65CC-4645-B23F-E77886468F3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94793" y="3103993"/>
            <a:ext cx="2599197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0" name="Text Placeholder 24">
            <a:extLst>
              <a:ext uri="{FF2B5EF4-FFF2-40B4-BE49-F238E27FC236}">
                <a16:creationId xmlns:a16="http://schemas.microsoft.com/office/drawing/2014/main" id="{0EA5E6CA-5C78-4B75-BA22-59750E7D450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876955" y="3102450"/>
            <a:ext cx="3726423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1" name="Text Placeholder 24">
            <a:extLst>
              <a:ext uri="{FF2B5EF4-FFF2-40B4-BE49-F238E27FC236}">
                <a16:creationId xmlns:a16="http://schemas.microsoft.com/office/drawing/2014/main" id="{E1C61752-F57C-4FBF-93F3-06F43CCA43C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657040" y="5751926"/>
            <a:ext cx="8877920" cy="470478"/>
          </a:xfrm>
        </p:spPr>
        <p:txBody>
          <a:bodyPr>
            <a:normAutofit/>
          </a:bodyPr>
          <a:lstStyle>
            <a:lvl1pPr marL="0" indent="0" algn="ctr">
              <a:buNone/>
              <a:defRPr sz="1600" b="0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2" name="Text Placeholder 24">
            <a:extLst>
              <a:ext uri="{FF2B5EF4-FFF2-40B4-BE49-F238E27FC236}">
                <a16:creationId xmlns:a16="http://schemas.microsoft.com/office/drawing/2014/main" id="{E0232175-FB97-4039-8136-B9DD27441C0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794791" y="5070254"/>
            <a:ext cx="2599199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3" name="Text Placeholder 24">
            <a:extLst>
              <a:ext uri="{FF2B5EF4-FFF2-40B4-BE49-F238E27FC236}">
                <a16:creationId xmlns:a16="http://schemas.microsoft.com/office/drawing/2014/main" id="{6E5262C3-0603-403F-AB36-FB4EB9FC7BC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890713" y="5070254"/>
            <a:ext cx="3712665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4" name="Picture Placeholder 12">
            <a:extLst>
              <a:ext uri="{FF2B5EF4-FFF2-40B4-BE49-F238E27FC236}">
                <a16:creationId xmlns:a16="http://schemas.microsoft.com/office/drawing/2014/main" id="{D2FBACFC-8B68-4A37-95A4-26BE5A23D759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1020058" y="3976866"/>
            <a:ext cx="3273552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6" name="Picture Placeholder 12">
            <a:extLst>
              <a:ext uri="{FF2B5EF4-FFF2-40B4-BE49-F238E27FC236}">
                <a16:creationId xmlns:a16="http://schemas.microsoft.com/office/drawing/2014/main" id="{5A6A36C6-8489-4333-927A-141D8F98AE50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794792" y="4041034"/>
            <a:ext cx="2599199" cy="89611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7" name="Picture Placeholder 9">
            <a:extLst>
              <a:ext uri="{FF2B5EF4-FFF2-40B4-BE49-F238E27FC236}">
                <a16:creationId xmlns:a16="http://schemas.microsoft.com/office/drawing/2014/main" id="{BB2DF986-C446-4302-9099-B1512AD5D8CA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7876955" y="4041034"/>
            <a:ext cx="2599200" cy="89640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11389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E88C711-3D16-496B-BF96-001A0C0A3AA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1682374" y="6430061"/>
            <a:ext cx="241402" cy="197510"/>
          </a:xfrm>
          <a:prstGeom prst="rect">
            <a:avLst/>
          </a:prstGeom>
          <a:noFill/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0" name="Rectangle 9" descr="View of a lake and mountain range">
            <a:extLst>
              <a:ext uri="{FF2B5EF4-FFF2-40B4-BE49-F238E27FC236}">
                <a16:creationId xmlns:a16="http://schemas.microsoft.com/office/drawing/2014/main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4F3F28-2A24-40B5-AC8C-5A53DC799A9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29540" y="3410712"/>
            <a:ext cx="11932920" cy="3319272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99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097552-E3A8-41F6-B00B-4A39A247AA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981036"/>
            <a:ext cx="10515600" cy="782638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DIVIDER SLIDE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>
                <a:latin typeface="+mn-lt"/>
              </a:defRPr>
            </a:lvl1pPr>
          </a:lstStyle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5BAC97E-3C4E-4D04-8A57-DC61E07CB8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7822F33-D675-4E6C-BD09-D9C78365BB4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4070604" y="4804366"/>
            <a:ext cx="4050792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F4F6DD4A-6071-4D11-ABDB-28EA5AC8715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942478"/>
            <a:ext cx="10515600" cy="45908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lang="en-US" sz="2300">
                <a:solidFill>
                  <a:schemeClr val="bg2"/>
                </a:solidFill>
              </a:defRPr>
            </a:lvl1pPr>
          </a:lstStyle>
          <a:p>
            <a:pPr marL="228600" lvl="0" indent="-228600" algn="ctr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23477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 descr="View of a lake with pine trees and mountain range">
            <a:extLst>
              <a:ext uri="{FF2B5EF4-FFF2-40B4-BE49-F238E27FC236}">
                <a16:creationId xmlns:a16="http://schemas.microsoft.com/office/drawing/2014/main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4F3F28-2A24-40B5-AC8C-5A53DC799A9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29540" y="128016"/>
            <a:ext cx="685800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097552-E3A8-41F6-B00B-4A39A247AA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248" y="1169256"/>
            <a:ext cx="5285914" cy="782638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TEXT LAYOUT 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5BAC97E-3C4E-4D04-8A57-DC61E07CB8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2" name="Text Placeholder 17">
            <a:extLst>
              <a:ext uri="{FF2B5EF4-FFF2-40B4-BE49-F238E27FC236}">
                <a16:creationId xmlns:a16="http://schemas.microsoft.com/office/drawing/2014/main" id="{028AD4F5-2320-4533-9EC4-9832091E65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41248" y="2136036"/>
            <a:ext cx="5285914" cy="857098"/>
          </a:xfrm>
        </p:spPr>
        <p:txBody>
          <a:bodyPr>
            <a:normAutofit/>
          </a:bodyPr>
          <a:lstStyle>
            <a:lvl1pPr marL="0" indent="0" algn="l">
              <a:buNone/>
              <a:defRPr sz="2300">
                <a:solidFill>
                  <a:schemeClr val="bg2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7822F33-D675-4E6C-BD09-D9C78365BB4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915026" y="1992586"/>
            <a:ext cx="442800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302F0820-F94A-40EF-B3BE-26CD0CB5517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199" y="3100269"/>
            <a:ext cx="5288963" cy="2588637"/>
          </a:xfrm>
        </p:spPr>
        <p:txBody>
          <a:bodyPr lIns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6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1395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 descr="Close up view of lake edge with mountain range background">
            <a:extLst>
              <a:ext uri="{FF2B5EF4-FFF2-40B4-BE49-F238E27FC236}">
                <a16:creationId xmlns:a16="http://schemas.microsoft.com/office/drawing/2014/main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4F3F28-2A24-40B5-AC8C-5A53DC799A9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29540" y="128016"/>
            <a:ext cx="11932920" cy="3319272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097552-E3A8-41F6-B00B-4A39A247AA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248" y="1093460"/>
            <a:ext cx="5320386" cy="782638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TEXT LAYOUT 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5BAC97E-3C4E-4D04-8A57-DC61E07CB8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2" name="Text Placeholder 17">
            <a:extLst>
              <a:ext uri="{FF2B5EF4-FFF2-40B4-BE49-F238E27FC236}">
                <a16:creationId xmlns:a16="http://schemas.microsoft.com/office/drawing/2014/main" id="{028AD4F5-2320-4533-9EC4-9832091E65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41248" y="2060240"/>
            <a:ext cx="5320386" cy="882524"/>
          </a:xfrm>
        </p:spPr>
        <p:txBody>
          <a:bodyPr>
            <a:normAutofit/>
          </a:bodyPr>
          <a:lstStyle>
            <a:lvl1pPr marL="0" indent="0" algn="l">
              <a:buNone/>
              <a:defRPr sz="2300">
                <a:solidFill>
                  <a:schemeClr val="bg2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7822F33-D675-4E6C-BD09-D9C78365BB4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914693" y="1916790"/>
            <a:ext cx="450000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4B6CBCCA-9781-462D-AF43-C6AAE3D1AAA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17897" y="1125545"/>
            <a:ext cx="4707842" cy="1849304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6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9193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Secti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Unpaved road lined with trees, mountain side drive">
            <a:extLst>
              <a:ext uri="{FF2B5EF4-FFF2-40B4-BE49-F238E27FC236}">
                <a16:creationId xmlns:a16="http://schemas.microsoft.com/office/drawing/2014/main" id="{EC40FB52-44A8-43D1-8B33-F4E55A83AC38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4ACA68-1C2C-4C4D-9CB4-1C8BF3E03F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99000">
                <a:schemeClr val="accent3">
                  <a:alpha val="8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A140A0-8435-451E-9A8E-9C33B97E1B1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DD90A-F598-4982-8244-00A2189F77B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3373955-AB5B-4186-8098-9DBA0AB2650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159649" y="2738211"/>
            <a:ext cx="4183650" cy="454353"/>
          </a:xfrm>
        </p:spPr>
        <p:txBody>
          <a:bodyPr>
            <a:noAutofit/>
          </a:bodyPr>
          <a:lstStyle>
            <a:lvl1pPr marL="0" indent="0">
              <a:buNone/>
              <a:defRPr sz="30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9" name="Text Placeholder 26">
            <a:extLst>
              <a:ext uri="{FF2B5EF4-FFF2-40B4-BE49-F238E27FC236}">
                <a16:creationId xmlns:a16="http://schemas.microsoft.com/office/drawing/2014/main" id="{B534F865-65DF-4129-9CE5-414E2493757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8201" y="1835244"/>
            <a:ext cx="10515599" cy="629105"/>
          </a:xfrm>
        </p:spPr>
        <p:txBody>
          <a:bodyPr lIns="0" rIns="0">
            <a:noAutofit/>
          </a:bodyPr>
          <a:lstStyle>
            <a:lvl1pPr marL="0" indent="0" algn="ctr">
              <a:buNone/>
              <a:defRPr sz="2300" b="0" i="0">
                <a:solidFill>
                  <a:schemeClr val="bg2"/>
                </a:solidFill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23A3472E-32B4-4CAD-B5D0-420AA3FB4CE3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6627121" y="2738211"/>
            <a:ext cx="4183650" cy="454353"/>
          </a:xfrm>
        </p:spPr>
        <p:txBody>
          <a:bodyPr>
            <a:noAutofit/>
          </a:bodyPr>
          <a:lstStyle>
            <a:lvl1pPr marL="0" indent="0">
              <a:buNone/>
              <a:defRPr sz="30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Section 2 title</a:t>
            </a:r>
          </a:p>
        </p:txBody>
      </p:sp>
      <p:sp>
        <p:nvSpPr>
          <p:cNvPr id="11" name="Text Placeholder 26">
            <a:extLst>
              <a:ext uri="{FF2B5EF4-FFF2-40B4-BE49-F238E27FC236}">
                <a16:creationId xmlns:a16="http://schemas.microsoft.com/office/drawing/2014/main" id="{1AEED068-3EA0-4BF4-875C-02473E9EB0C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59649" y="3428501"/>
            <a:ext cx="4365625" cy="2333625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bg2"/>
              </a:buClr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2" name="Text Placeholder 26">
            <a:extLst>
              <a:ext uri="{FF2B5EF4-FFF2-40B4-BE49-F238E27FC236}">
                <a16:creationId xmlns:a16="http://schemas.microsoft.com/office/drawing/2014/main" id="{3590B9DA-A2DF-4AE1-9A98-C7B84F48C3A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27121" y="3428501"/>
            <a:ext cx="4365625" cy="2333625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bg2"/>
              </a:buClr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10C334-F1CE-4CEF-ADC6-D1BADB9947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7629"/>
            <a:ext cx="10515600" cy="1325563"/>
          </a:xfrm>
        </p:spPr>
        <p:txBody>
          <a:bodyPr lIns="0" rIns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COMPARISON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6E88236-C248-4008-9619-75BCE6D3401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D3F74C5-9ADD-4AE3-BCA5-88726CC2A1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4111752" y="1667974"/>
            <a:ext cx="3968496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50372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Unpaved road lined with trees, mountain side drive">
            <a:extLst>
              <a:ext uri="{FF2B5EF4-FFF2-40B4-BE49-F238E27FC236}">
                <a16:creationId xmlns:a16="http://schemas.microsoft.com/office/drawing/2014/main" id="{EC40FB52-44A8-43D1-8B33-F4E55A83AC38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4ACA68-1C2C-4C4D-9CB4-1C8BF3E03F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A140A0-8435-451E-9A8E-9C33B97E1B1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DD90A-F598-4982-8244-00A2189F77B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9" name="Text Placeholder 26">
            <a:extLst>
              <a:ext uri="{FF2B5EF4-FFF2-40B4-BE49-F238E27FC236}">
                <a16:creationId xmlns:a16="http://schemas.microsoft.com/office/drawing/2014/main" id="{B534F865-65DF-4129-9CE5-414E2493757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1248" y="3359239"/>
            <a:ext cx="4357688" cy="2252574"/>
          </a:xfrm>
        </p:spPr>
        <p:txBody>
          <a:bodyPr lIns="0" rIns="0">
            <a:noAutofit/>
          </a:bodyPr>
          <a:lstStyle>
            <a:lvl1pPr marL="0" indent="0" algn="l">
              <a:buNone/>
              <a:defRPr sz="2300" b="0" i="0">
                <a:solidFill>
                  <a:schemeClr val="bg2"/>
                </a:solidFill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10C334-F1CE-4CEF-ADC6-D1BADB9947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248" y="2081624"/>
            <a:ext cx="4357688" cy="1325563"/>
          </a:xfrm>
        </p:spPr>
        <p:txBody>
          <a:bodyPr lIns="0" rIns="0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CHART SLIDE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6E88236-C248-4008-9619-75BCE6D3401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D3F74C5-9ADD-4AE3-BCA5-88726CC2A1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911877" y="3191969"/>
            <a:ext cx="3968496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6" name="Chart Placeholder 18">
            <a:extLst>
              <a:ext uri="{FF2B5EF4-FFF2-40B4-BE49-F238E27FC236}">
                <a16:creationId xmlns:a16="http://schemas.microsoft.com/office/drawing/2014/main" id="{BE9C98A7-B145-402E-BADA-CE785E3BA996}"/>
              </a:ext>
            </a:extLst>
          </p:cNvPr>
          <p:cNvSpPr>
            <a:spLocks noGrp="1"/>
          </p:cNvSpPr>
          <p:nvPr>
            <p:ph type="chart" sz="quarter" idx="32"/>
          </p:nvPr>
        </p:nvSpPr>
        <p:spPr>
          <a:xfrm>
            <a:off x="6981371" y="1246188"/>
            <a:ext cx="4284663" cy="4365625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noProof="0" smtClean="0"/>
              <a:t>Click icon to add chart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25342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Unpaved road lined with trees, mountain side drive">
            <a:extLst>
              <a:ext uri="{FF2B5EF4-FFF2-40B4-BE49-F238E27FC236}">
                <a16:creationId xmlns:a16="http://schemas.microsoft.com/office/drawing/2014/main" id="{EC40FB52-44A8-43D1-8B33-F4E55A83AC38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4ACA68-1C2C-4C4D-9CB4-1C8BF3E03F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A140A0-8435-451E-9A8E-9C33B97E1B1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DD90A-F598-4982-8244-00A2189F77B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9" name="Text Placeholder 26">
            <a:extLst>
              <a:ext uri="{FF2B5EF4-FFF2-40B4-BE49-F238E27FC236}">
                <a16:creationId xmlns:a16="http://schemas.microsoft.com/office/drawing/2014/main" id="{B534F865-65DF-4129-9CE5-414E2493757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683563" y="3359239"/>
            <a:ext cx="2596896" cy="2252574"/>
          </a:xfrm>
        </p:spPr>
        <p:txBody>
          <a:bodyPr lIns="0" rIns="0">
            <a:noAutofit/>
          </a:bodyPr>
          <a:lstStyle>
            <a:lvl1pPr marL="0" indent="0" algn="l">
              <a:buNone/>
              <a:defRPr sz="2300" b="0" i="0">
                <a:solidFill>
                  <a:schemeClr val="bg2"/>
                </a:solidFill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10C334-F1CE-4CEF-ADC6-D1BADB9947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62" y="1757774"/>
            <a:ext cx="2669859" cy="1325563"/>
          </a:xfrm>
        </p:spPr>
        <p:txBody>
          <a:bodyPr lIns="0" rIns="0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TABLE SLIDE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6E88236-C248-4008-9619-75BCE6D3401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D3F74C5-9ADD-4AE3-BCA5-88726CC2A1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8683563" y="3191969"/>
            <a:ext cx="1545336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3" name="Table Placeholder 17">
            <a:extLst>
              <a:ext uri="{FF2B5EF4-FFF2-40B4-BE49-F238E27FC236}">
                <a16:creationId xmlns:a16="http://schemas.microsoft.com/office/drawing/2014/main" id="{62814DE5-26B2-4A8E-BA8D-A2E4C5547EB9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911225" y="1505433"/>
            <a:ext cx="6561138" cy="3847135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noProof="0" smtClean="0"/>
              <a:t>Click icon to add table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01947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83C23D1-BE9A-4E52-9BEF-D55C4CB7574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1645798" y="6386170"/>
            <a:ext cx="307239" cy="343814"/>
          </a:xfrm>
          <a:prstGeom prst="rect">
            <a:avLst/>
          </a:prstGeom>
          <a:noFill/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0" name="Rectangle 9" descr="View of a lake and mountain range">
            <a:extLst>
              <a:ext uri="{FF2B5EF4-FFF2-40B4-BE49-F238E27FC236}">
                <a16:creationId xmlns:a16="http://schemas.microsoft.com/office/drawing/2014/main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4F3F28-2A24-40B5-AC8C-5A53DC799A9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29540" y="128016"/>
            <a:ext cx="11932920" cy="2368296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5BAC97E-3C4E-4D04-8A57-DC61E07CB8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4" name="Text Placeholder 26">
            <a:extLst>
              <a:ext uri="{FF2B5EF4-FFF2-40B4-BE49-F238E27FC236}">
                <a16:creationId xmlns:a16="http://schemas.microsoft.com/office/drawing/2014/main" id="{B33A3032-1037-4342-827F-CF134997826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8201" y="1835244"/>
            <a:ext cx="10515599" cy="629105"/>
          </a:xfrm>
        </p:spPr>
        <p:txBody>
          <a:bodyPr lIns="0" rIns="0">
            <a:noAutofit/>
          </a:bodyPr>
          <a:lstStyle>
            <a:lvl1pPr marL="0" indent="0" algn="ctr">
              <a:buNone/>
              <a:defRPr sz="2300" b="0" i="0">
                <a:solidFill>
                  <a:schemeClr val="bg2"/>
                </a:solidFill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FD6F6A17-AFDC-40C7-9D63-50FA052A16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7629"/>
            <a:ext cx="10515600" cy="1325563"/>
          </a:xfrm>
        </p:spPr>
        <p:txBody>
          <a:bodyPr lIns="0" rIns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BIG IMAGE SLIDE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668B9DC-C6AF-45D4-BBA3-A5EF781EAB7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3759708" y="1667974"/>
            <a:ext cx="4672584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61272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Unpaved road lined with trees, mountain side drive">
            <a:extLst>
              <a:ext uri="{FF2B5EF4-FFF2-40B4-BE49-F238E27FC236}">
                <a16:creationId xmlns:a16="http://schemas.microsoft.com/office/drawing/2014/main" id="{EC40FB52-44A8-43D1-8B33-F4E55A83AC38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4ACA68-1C2C-4C4D-9CB4-1C8BF3E03F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A140A0-8435-451E-9A8E-9C33B97E1B1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DD90A-F598-4982-8244-00A2189F77B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10C334-F1CE-4CEF-ADC6-D1BADB9947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68873"/>
            <a:ext cx="10515600" cy="1325563"/>
          </a:xfrm>
        </p:spPr>
        <p:txBody>
          <a:bodyPr lIns="0" rIns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VIDEO SLIDE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6E88236-C248-4008-9619-75BCE6D3401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6" name="Media Placeholder 7">
            <a:extLst>
              <a:ext uri="{FF2B5EF4-FFF2-40B4-BE49-F238E27FC236}">
                <a16:creationId xmlns:a16="http://schemas.microsoft.com/office/drawing/2014/main" id="{A11F77F4-4B16-4503-B9B6-AE22C686E3E3}"/>
              </a:ext>
            </a:extLst>
          </p:cNvPr>
          <p:cNvSpPr>
            <a:spLocks noGrp="1"/>
          </p:cNvSpPr>
          <p:nvPr>
            <p:ph type="media" sz="quarter" idx="17"/>
          </p:nvPr>
        </p:nvSpPr>
        <p:spPr>
          <a:xfrm>
            <a:off x="1395984" y="1497770"/>
            <a:ext cx="9400032" cy="4215384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 smtClean="0"/>
              <a:t>Click icon to add media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99738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75097E-EB08-4475-9112-275B840279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21279" y="6118484"/>
            <a:ext cx="5494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  <a:latin typeface="+mn-lt"/>
              </a:defRPr>
            </a:lvl1pPr>
          </a:lstStyle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DB6A3A-74E6-4FE2-8AD2-CEB070447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0128AA-FDF4-4DD5-A009-3C58D24570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048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1C2DC0-7E13-4A66-9F9B-371BA9C6E4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1184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bg2"/>
                </a:solidFill>
              </a:defRPr>
            </a:lvl1pPr>
          </a:lstStyle>
          <a:p>
            <a:r>
              <a:rPr lang="en-US" noProof="0" dirty="0"/>
              <a:t>MM.DD.20XX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1F296578-6D40-435B-861E-0904DDC10B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118484"/>
            <a:ext cx="33987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bg2"/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3223999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77" r:id="rId2"/>
    <p:sldLayoutId id="2147483678" r:id="rId3"/>
    <p:sldLayoutId id="2147483679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87" r:id="rId17"/>
    <p:sldLayoutId id="2147483695" r:id="rId18"/>
    <p:sldLayoutId id="2147483688" r:id="rId1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000" b="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572" userDrawn="1">
          <p15:clr>
            <a:srgbClr val="F26B43"/>
          </p15:clr>
        </p15:guide>
        <p15:guide id="2" pos="574" userDrawn="1">
          <p15:clr>
            <a:srgbClr val="F26B43"/>
          </p15:clr>
        </p15:guide>
        <p15:guide id="3" pos="7106" userDrawn="1">
          <p15:clr>
            <a:srgbClr val="F26B43"/>
          </p15:clr>
        </p15:guide>
        <p15:guide id="4" orient="horz" pos="3748" userDrawn="1">
          <p15:clr>
            <a:srgbClr val="F26B43"/>
          </p15:clr>
        </p15:guide>
        <p15:guide id="5" pos="4407" userDrawn="1">
          <p15:clr>
            <a:srgbClr val="F26B43"/>
          </p15:clr>
        </p15:guide>
        <p15:guide id="6" pos="3273" userDrawn="1">
          <p15:clr>
            <a:srgbClr val="F26B43"/>
          </p15:clr>
        </p15:guide>
        <p15:guide id="7" pos="384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  <p15:guide id="9" pos="302" userDrawn="1">
          <p15:clr>
            <a:srgbClr val="F26B43"/>
          </p15:clr>
        </p15:guide>
        <p15:guide id="10" pos="737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chat.pdn.cam.ac.uk/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ind.org.uk/workplace/mental-health-at-work/taking-care-of-yourself/guide-to-waps-employees/slices/employees-guide-form/?ctaId=/workplace/mental-health-at-work/taking-care-of-your-staff/employer-resources/wellness-action-plan-download/slices/employees-guide/" TargetMode="External"/><Relationship Id="rId2" Type="http://schemas.openxmlformats.org/officeDocument/2006/relationships/hyperlink" Target="https://www.qwell.io/" TargetMode="Externa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70722D-0BC0-4487-812D-1E4E0DEC112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 smtClean="0"/>
              <a:t>18 – 22 May</a:t>
            </a:r>
            <a:endParaRPr lang="ru-RU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D65CF0B-BB68-4A49-91EE-96E78E8CAD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 smtClean="0"/>
              <a:t>2020</a:t>
            </a:r>
            <a:endParaRPr lang="ru-RU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5857963-8D3D-4F24-B535-54652EE095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Mental Health Awareness Week</a:t>
            </a:r>
            <a:endParaRPr lang="ru-R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312114" y="4697335"/>
            <a:ext cx="10090287" cy="1101897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GB" dirty="0"/>
          </a:p>
        </p:txBody>
      </p:sp>
      <p:pic>
        <p:nvPicPr>
          <p:cNvPr id="1026" name="Picture 2" descr="https://www.pdn.cam.ac.uk/images/157071101713274785.png/image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54" y="5391786"/>
            <a:ext cx="1995428" cy="761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o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903" y="4811023"/>
            <a:ext cx="4127863" cy="1791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2316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E1BA9B4B-C586-4B6B-8142-E49AC2D37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Kindness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30E50A-AB9F-4122-B5E0-DE40C6E4830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sz="2000" b="1" dirty="0"/>
              <a:t>“Kindness unlocks our shared humanity and is central for our mental health. It has the potential to bring us together with benefits for everyone, particularly at times of great stress.”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BFCB07-6C49-4FD9-A60E-365443B88F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12868" y="2974148"/>
            <a:ext cx="6885693" cy="454353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The theme for Mental Health Awareness Week 2020 is “kindness”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FC3CF09-BAFF-4590-A12C-E378DFF1DA5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930681" y="3889395"/>
            <a:ext cx="8880090" cy="23336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49249DA-4230-416D-838C-A72D2E7CADA4}"/>
              </a:ext>
            </a:extLst>
          </p:cNvPr>
          <p:cNvSpPr>
            <a:spLocks noGrp="1"/>
          </p:cNvSpPr>
          <p:nvPr>
            <p:ph type="body" idx="18"/>
          </p:nvPr>
        </p:nvSpPr>
        <p:spPr/>
        <p:txBody>
          <a:bodyPr/>
          <a:lstStyle/>
          <a:p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9E879AA-B873-414B-BC94-C8FF2856626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EF9153-8777-40BE-856A-F36D008F5B2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9394" y="5920013"/>
            <a:ext cx="1993565" cy="762066"/>
          </a:xfrm>
          <a:prstGeom prst="rect">
            <a:avLst/>
          </a:prstGeom>
        </p:spPr>
      </p:pic>
      <p:pic>
        <p:nvPicPr>
          <p:cNvPr id="3074" name="Picture 2" descr="Ho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394" y="4570664"/>
            <a:ext cx="3566406" cy="1547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/>
          <a:srcRect l="5391" t="1478"/>
          <a:stretch/>
        </p:blipFill>
        <p:spPr>
          <a:xfrm>
            <a:off x="618308" y="4197530"/>
            <a:ext cx="2457695" cy="1920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8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F674264-BCEC-4B65-BCCB-84112D3EC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201" y="1915540"/>
            <a:ext cx="4357688" cy="1325563"/>
          </a:xfrm>
        </p:spPr>
        <p:txBody>
          <a:bodyPr/>
          <a:lstStyle/>
          <a:p>
            <a:r>
              <a:rPr lang="en-US" dirty="0" smtClean="0"/>
              <a:t>Keeping in touch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02D267-7BE2-4596-B469-BB4DC32CC0D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9635" y="3359239"/>
            <a:ext cx="5396144" cy="1100794"/>
          </a:xfrm>
        </p:spPr>
        <p:txBody>
          <a:bodyPr/>
          <a:lstStyle/>
          <a:p>
            <a:r>
              <a:rPr lang="en-US" sz="1800" b="1" i="1" dirty="0"/>
              <a:t>As the coronavirus </a:t>
            </a:r>
            <a:r>
              <a:rPr lang="en-US" sz="1800" b="1" i="1" dirty="0" smtClean="0"/>
              <a:t>requires us to practice social </a:t>
            </a:r>
            <a:r>
              <a:rPr lang="en-US" sz="1800" b="1" i="1" dirty="0"/>
              <a:t>distancing, </a:t>
            </a:r>
            <a:r>
              <a:rPr lang="en-US" sz="1800" b="1" i="1" dirty="0" smtClean="0"/>
              <a:t>we are </a:t>
            </a:r>
            <a:r>
              <a:rPr lang="en-US" sz="1800" b="1" i="1" dirty="0"/>
              <a:t>now spending days confined to </a:t>
            </a:r>
            <a:r>
              <a:rPr lang="en-US" sz="1800" b="1" i="1" dirty="0" smtClean="0"/>
              <a:t>our </a:t>
            </a:r>
            <a:r>
              <a:rPr lang="en-US" sz="1800" b="1" i="1" dirty="0"/>
              <a:t>homes. </a:t>
            </a:r>
            <a:r>
              <a:rPr lang="en-US" sz="1800" b="1" i="1" dirty="0" smtClean="0"/>
              <a:t>Staying inside </a:t>
            </a:r>
            <a:r>
              <a:rPr lang="en-US" sz="1800" b="1" i="1" dirty="0"/>
              <a:t>and isolated </a:t>
            </a:r>
            <a:r>
              <a:rPr lang="en-US" sz="1800" b="1" i="1" dirty="0" smtClean="0"/>
              <a:t>can </a:t>
            </a:r>
            <a:r>
              <a:rPr lang="en-US" sz="1800" b="1" i="1" dirty="0"/>
              <a:t>have a serious impact on mental health.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FFBF84-B41C-4FA8-BD4A-97F6C064C36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1DBE06A-2C8A-44FA-9318-4BF6A8C3FFB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898572" y="739881"/>
            <a:ext cx="74364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Ways to stay in contact with PDN colleagues: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821279" y="1511631"/>
            <a:ext cx="4525347" cy="2398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>
                <a:solidFill>
                  <a:schemeClr val="bg1"/>
                </a:solidFill>
              </a:rPr>
              <a:t>PDN </a:t>
            </a:r>
            <a:r>
              <a:rPr lang="en-US" sz="2000" b="1" u="sng" dirty="0" err="1" smtClean="0">
                <a:solidFill>
                  <a:schemeClr val="bg1"/>
                </a:solidFill>
              </a:rPr>
              <a:t>Zulip</a:t>
            </a:r>
            <a:r>
              <a:rPr lang="en-US" sz="2000" b="1" u="sng" dirty="0" smtClean="0">
                <a:solidFill>
                  <a:schemeClr val="bg1"/>
                </a:solidFill>
              </a:rPr>
              <a:t> Chat</a:t>
            </a:r>
          </a:p>
          <a:p>
            <a:r>
              <a:rPr lang="en-US" dirty="0" err="1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Zulip</a:t>
            </a:r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is a great way to catch up with colleagues and with the ‘Break Time’ stream it is the perfect opportunity to take a break from your workload! You can simply log in with your raven ID and password with the link below: </a:t>
            </a:r>
          </a:p>
          <a:p>
            <a:r>
              <a:rPr lang="en-GB" dirty="0" smtClean="0">
                <a:hlinkClick r:id="rId2"/>
              </a:rPr>
              <a:t>https</a:t>
            </a:r>
            <a:r>
              <a:rPr lang="en-GB" dirty="0">
                <a:hlinkClick r:id="rId2"/>
              </a:rPr>
              <a:t>://chat.pdn.cam.ac.uk/</a:t>
            </a:r>
            <a:endParaRPr lang="en-US" dirty="0" smtClean="0"/>
          </a:p>
        </p:txBody>
      </p:sp>
      <p:pic>
        <p:nvPicPr>
          <p:cNvPr id="9" name="Picture 2" descr="https://www.pdn.cam.ac.uk/images/157071101713274785.png/image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779" y="5842128"/>
            <a:ext cx="1808815" cy="690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279502" y="4180114"/>
            <a:ext cx="55983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>
                <a:solidFill>
                  <a:schemeClr val="bg1"/>
                </a:solidFill>
              </a:rPr>
              <a:t>PDN Zoom Coffee Mornings and Coffee Chalks</a:t>
            </a:r>
          </a:p>
          <a:p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Look out for emails for regular coffee breaks and Coffee Chalks through zoom! </a:t>
            </a:r>
            <a:endParaRPr lang="en-GB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050" name="Picture 2" descr="Hom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6484" y="5256852"/>
            <a:ext cx="2938900" cy="1275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027611" y="4702629"/>
            <a:ext cx="38709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Asking </a:t>
            </a:r>
            <a:r>
              <a:rPr lang="en-US" dirty="0" smtClean="0">
                <a:solidFill>
                  <a:schemeClr val="bg1"/>
                </a:solidFill>
              </a:rPr>
              <a:t>people </a:t>
            </a:r>
            <a:r>
              <a:rPr lang="en-US" dirty="0">
                <a:solidFill>
                  <a:schemeClr val="bg1"/>
                </a:solidFill>
              </a:rPr>
              <a:t>if they’d like to talk, and spending time </a:t>
            </a:r>
            <a:r>
              <a:rPr lang="en-US" dirty="0" smtClean="0">
                <a:solidFill>
                  <a:schemeClr val="bg1"/>
                </a:solidFill>
              </a:rPr>
              <a:t>listening </a:t>
            </a:r>
            <a:r>
              <a:rPr lang="en-US" dirty="0">
                <a:solidFill>
                  <a:schemeClr val="bg1"/>
                </a:solidFill>
              </a:rPr>
              <a:t>to their concerns, will give you a better sense of how they are </a:t>
            </a:r>
            <a:r>
              <a:rPr lang="en-US" dirty="0" smtClean="0">
                <a:solidFill>
                  <a:schemeClr val="bg1"/>
                </a:solidFill>
              </a:rPr>
              <a:t>doing.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177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C2806C0-8AE3-4975-9946-CCD70055F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8074" y="2439068"/>
            <a:ext cx="5179423" cy="776156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Helping the Community during the Covid-19 Crisis</a:t>
            </a:r>
            <a:endParaRPr lang="en-US" sz="32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B30A82-8E4A-471C-A080-278975C952A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D8F9E36-CD39-4DDD-927C-C07E8C070A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004663" y="2291894"/>
            <a:ext cx="31873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Checking in on elderly and isolated </a:t>
            </a:r>
            <a:r>
              <a:rPr lang="en-US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neighbours</a:t>
            </a:r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(from a safe social distance) </a:t>
            </a:r>
            <a:endParaRPr lang="en-GB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52755" y="3593192"/>
            <a:ext cx="296962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Join a mutual aid support group for your local area (there are plenty of </a:t>
            </a:r>
            <a:r>
              <a:rPr lang="en-US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facebook</a:t>
            </a:r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groups set up in several areas)</a:t>
            </a:r>
            <a:endParaRPr lang="en-GB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37581" y="3819706"/>
            <a:ext cx="26999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Support small local businesses </a:t>
            </a:r>
            <a:endParaRPr lang="en-GB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1797" y="2568893"/>
            <a:ext cx="23513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Donate to or volunteer at a food bank</a:t>
            </a:r>
            <a:endParaRPr lang="en-GB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89260" y="911256"/>
            <a:ext cx="28477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Reach out to people who may be struggling with their mental health or loneliness</a:t>
            </a:r>
            <a:endParaRPr lang="en-GB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88184" y="1049755"/>
            <a:ext cx="30392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Support emergency causes and charities</a:t>
            </a:r>
            <a:endParaRPr lang="en-GB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7785" y="5817293"/>
            <a:ext cx="1993565" cy="76206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4138" y="5112330"/>
            <a:ext cx="3596384" cy="1561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993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5</a:t>
            </a:fld>
            <a:endParaRPr lang="en-U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 smtClean="0"/>
              <a:t> </a:t>
            </a:r>
            <a:endParaRPr lang="en-US" noProof="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Useful </a:t>
            </a:r>
            <a:r>
              <a:rPr lang="en-US" dirty="0"/>
              <a:t>M</a:t>
            </a:r>
            <a:r>
              <a:rPr lang="en-US" dirty="0" smtClean="0"/>
              <a:t>ental </a:t>
            </a:r>
            <a:r>
              <a:rPr lang="en-US" dirty="0"/>
              <a:t>H</a:t>
            </a:r>
            <a:r>
              <a:rPr lang="en-US" dirty="0" smtClean="0"/>
              <a:t>ealth &amp; Wellbeing Tips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838200" y="1594436"/>
            <a:ext cx="397981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3">
                    <a:lumMod val="50000"/>
                    <a:lumOff val="50000"/>
                  </a:schemeClr>
                </a:solidFill>
              </a:rPr>
              <a:t>Q-Well</a:t>
            </a:r>
            <a:r>
              <a:rPr lang="en-US" dirty="0" smtClean="0">
                <a:solidFill>
                  <a:schemeClr val="bg1"/>
                </a:solidFill>
              </a:rPr>
              <a:t> (</a:t>
            </a:r>
            <a:r>
              <a:rPr lang="en-GB" dirty="0">
                <a:solidFill>
                  <a:schemeClr val="bg1"/>
                </a:solidFill>
                <a:hlinkClick r:id="rId2"/>
              </a:rPr>
              <a:t>https://www.qwell.io</a:t>
            </a:r>
            <a:r>
              <a:rPr lang="en-GB" dirty="0" smtClean="0">
                <a:solidFill>
                  <a:schemeClr val="bg1"/>
                </a:solidFill>
                <a:hlinkClick r:id="rId2"/>
              </a:rPr>
              <a:t>/</a:t>
            </a:r>
            <a:r>
              <a:rPr lang="en-GB" dirty="0">
                <a:solidFill>
                  <a:schemeClr val="bg1"/>
                </a:solidFill>
              </a:rPr>
              <a:t>)</a:t>
            </a:r>
            <a:endParaRPr lang="en-GB" dirty="0" smtClean="0">
              <a:solidFill>
                <a:schemeClr val="bg1"/>
              </a:solidFill>
            </a:endParaRPr>
          </a:p>
          <a:p>
            <a:endParaRPr lang="en-US" dirty="0"/>
          </a:p>
          <a:p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All University members can access Q-Well which is a new online counselling and wellbeing platform.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endParaRPr lang="en-US" b="1" dirty="0" smtClean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r>
              <a:rPr lang="en-US" b="1" dirty="0" smtClean="0">
                <a:solidFill>
                  <a:schemeClr val="accent3">
                    <a:lumMod val="50000"/>
                    <a:lumOff val="50000"/>
                  </a:schemeClr>
                </a:solidFill>
              </a:rPr>
              <a:t>About Q-Well: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Chat online with qualified counsellors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Read and write articles regarding wellbeing and mental health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Set personal goals and record how you feel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81600" y="1594436"/>
            <a:ext cx="643563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Advice on looking after your mental health from the Mental Health Foundation: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Keep in touch with friends and family and talk about your feelings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Ask for help from a friend, family member or health professional if you are struggling with your mental health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Eat well - your brain needs a mix of nutrients to stay healthy and function well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Take a break – a change of scenery or a change of pace is good for your mental health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r>
              <a:rPr lang="en-US" dirty="0" smtClean="0"/>
              <a:t> 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4896393" y="4546720"/>
            <a:ext cx="71799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Create your own wellness action plan at:</a:t>
            </a:r>
          </a:p>
          <a:p>
            <a:r>
              <a:rPr lang="en-GB" dirty="0">
                <a:hlinkClick r:id="rId3"/>
              </a:rPr>
              <a:t>https://www.mind.org.uk/workplace/mental-health-at-work/taking-care-of-yourself/guide-to-waps-employees/slices/employees-guide-form/?ctaId=/workplace/mental-health-at-work/taking-care-of-your-staff/employer-resources/wellness-action-plan-download/slices/employees-guide/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42824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4">
      <a:dk1>
        <a:sysClr val="windowText" lastClr="000000"/>
      </a:dk1>
      <a:lt1>
        <a:sysClr val="window" lastClr="FFFFFF"/>
      </a:lt1>
      <a:dk2>
        <a:srgbClr val="64AC00"/>
      </a:dk2>
      <a:lt2>
        <a:srgbClr val="CBFF00"/>
      </a:lt2>
      <a:accent1>
        <a:srgbClr val="002E62"/>
      </a:accent1>
      <a:accent2>
        <a:srgbClr val="004CB9"/>
      </a:accent2>
      <a:accent3>
        <a:srgbClr val="005500"/>
      </a:accent3>
      <a:accent4>
        <a:srgbClr val="16B3DC"/>
      </a:accent4>
      <a:accent5>
        <a:srgbClr val="F9DC5C"/>
      </a:accent5>
      <a:accent6>
        <a:srgbClr val="EF626C"/>
      </a:accent6>
      <a:hlink>
        <a:srgbClr val="FFFFFF"/>
      </a:hlink>
      <a:folHlink>
        <a:srgbClr val="FFFFFF"/>
      </a:folHlink>
    </a:clrScheme>
    <a:fontScheme name="Custom 21">
      <a:majorFont>
        <a:latin typeface="Gill Sans MT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 w="12700" cap="flat">
          <a:noFill/>
          <a:prstDash val="solid"/>
          <a:miter/>
        </a:ln>
      </a:spPr>
      <a:bodyPr rtlCol="0" anchor="ctr"/>
      <a:lstStyle>
        <a:defPPr algn="l">
          <a:defRPr dirty="0"/>
        </a:defPPr>
      </a:lstStyle>
    </a:spDef>
  </a:objectDefaults>
  <a:extraClrSchemeLst/>
  <a:extLst>
    <a:ext uri="{05A4C25C-085E-4340-85A3-A5531E510DB2}">
      <thm15:themeFamily xmlns:thm15="http://schemas.microsoft.com/office/thememl/2012/main" name="TF22977542_Outdoors presentation_RVA_v4.potx" id="{6CD96AFB-7D75-48FF-A856-C8B82BF3C12B}" vid="{1E6ACFD4-3AE6-4944-B76B-DA44E915EC7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F60B100-7079-4DE7-AF7C-20BFB1D62C4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26A71AF-4CF2-4B95-BFB6-5C27500258C6}">
  <ds:schemaRefs>
    <ds:schemaRef ds:uri="71af3243-3dd4-4a8d-8c0d-dd76da1f02a5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16c05727-aa75-4e4a-9b5f-8a80a1165891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A935B1F0-3442-4957-9701-25816EFDB64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Outdoors presentation</Template>
  <TotalTime>0</TotalTime>
  <Words>440</Words>
  <Application>Microsoft Office PowerPoint</Application>
  <PresentationFormat>Widescreen</PresentationFormat>
  <Paragraphs>51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Franklin Gothic Book</vt:lpstr>
      <vt:lpstr>Gill Sans MT</vt:lpstr>
      <vt:lpstr>Office Theme</vt:lpstr>
      <vt:lpstr>Mental Health Awareness Week</vt:lpstr>
      <vt:lpstr>Kindness</vt:lpstr>
      <vt:lpstr>Keeping in touch</vt:lpstr>
      <vt:lpstr>Helping the Community during the Covid-19 Crisis</vt:lpstr>
      <vt:lpstr>Useful Mental Health &amp; Wellbeing Tips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2020-04-23T11:37:17Z</dcterms:created>
  <dcterms:modified xsi:type="dcterms:W3CDTF">2020-05-11T15:33:58Z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